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4" r:id="rId6"/>
    <p:sldId id="262" r:id="rId7"/>
    <p:sldId id="263" r:id="rId8"/>
    <p:sldId id="280" r:id="rId9"/>
    <p:sldId id="281" r:id="rId10"/>
    <p:sldId id="282" r:id="rId11"/>
    <p:sldId id="283" r:id="rId12"/>
    <p:sldId id="284" r:id="rId13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76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90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73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4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0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06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8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2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99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57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482D-3212-4CE5-BAC4-AEB3A1FAA380}" type="datetimeFigureOut">
              <a:rPr lang="de-DE" smtClean="0"/>
              <a:t>20.03.20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66D718-4F52-431C-8917-3FBBE7FF5685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7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1511111-665E-41CD-AF3E-E8A8B9482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36686"/>
            <a:ext cx="9603275" cy="1375155"/>
          </a:xfrm>
        </p:spPr>
        <p:txBody>
          <a:bodyPr>
            <a:normAutofit/>
          </a:bodyPr>
          <a:lstStyle/>
          <a:p>
            <a:pPr algn="ctr"/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E530284-883E-4160-8F76-D1CD68174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305256"/>
          </a:xfrm>
        </p:spPr>
        <p:txBody>
          <a:bodyPr>
            <a:normAutofit fontScale="85000" lnSpcReduction="20000"/>
          </a:bodyPr>
          <a:lstStyle/>
          <a:p>
            <a:pPr marL="457200" lvl="1" indent="0" algn="ctr">
              <a:buNone/>
            </a:pPr>
            <a:endParaRPr lang="de-DE" sz="5200" dirty="0">
              <a:latin typeface="Century Gothic" panose="020B0502020202020204" pitchFamily="34" charset="0"/>
            </a:endParaRPr>
          </a:p>
          <a:p>
            <a:pPr marL="457200" lvl="1" indent="0" algn="ctr">
              <a:buNone/>
            </a:pPr>
            <a:r>
              <a:rPr lang="de-DE" sz="5200" dirty="0">
                <a:latin typeface="Century Gothic" panose="020B0502020202020204" pitchFamily="34" charset="0"/>
              </a:rPr>
              <a:t>Wahlpflicht-Unterricht im Realschulzweig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F7974F1-A192-4C91-99A7-C7F6E6D263E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909" y="763673"/>
            <a:ext cx="4371247" cy="425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5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Century Gothic" panose="020B0502020202020204" pitchFamily="34" charset="0"/>
              </a:rPr>
              <a:t>Inhalte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altLang="de-DE" sz="2400" dirty="0">
                <a:latin typeface="Century Gothic" panose="020B0502020202020204" pitchFamily="34" charset="0"/>
              </a:rPr>
              <a:t>schülerorientiert</a:t>
            </a:r>
          </a:p>
          <a:p>
            <a:r>
              <a:rPr lang="de-DE" altLang="de-DE" sz="2400" dirty="0">
                <a:latin typeface="Century Gothic" panose="020B0502020202020204" pitchFamily="34" charset="0"/>
              </a:rPr>
              <a:t>Kommunikation in Alltagssituationen</a:t>
            </a:r>
          </a:p>
          <a:p>
            <a:pPr>
              <a:buNone/>
            </a:pPr>
            <a:r>
              <a:rPr lang="de-DE" altLang="de-DE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sz="2400" dirty="0">
                <a:latin typeface="Century Gothic" panose="020B0502020202020204" pitchFamily="34" charset="0"/>
              </a:rPr>
              <a:t>	Vorstellen – Hobbys</a:t>
            </a:r>
          </a:p>
          <a:p>
            <a:pPr>
              <a:buNone/>
            </a:pPr>
            <a:r>
              <a:rPr lang="de-DE" altLang="de-DE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sz="2400" dirty="0">
                <a:latin typeface="Century Gothic" panose="020B0502020202020204" pitchFamily="34" charset="0"/>
              </a:rPr>
              <a:t>	Einkaufen – Reise</a:t>
            </a:r>
          </a:p>
          <a:p>
            <a:pPr>
              <a:buNone/>
            </a:pPr>
            <a:r>
              <a:rPr lang="de-DE" altLang="de-DE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sz="2400" dirty="0">
                <a:latin typeface="Century Gothic" panose="020B0502020202020204" pitchFamily="34" charset="0"/>
              </a:rPr>
              <a:t>	Schule – Beruf</a:t>
            </a:r>
          </a:p>
          <a:p>
            <a:r>
              <a:rPr lang="de-DE" altLang="de-DE" sz="2400" dirty="0">
                <a:latin typeface="Century Gothic" panose="020B0502020202020204" pitchFamily="34" charset="0"/>
              </a:rPr>
              <a:t>Schwerpunkt auf angewandter Praxis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entury Gothic" panose="020B0502020202020204" pitchFamily="34" charset="0"/>
              </a:rPr>
              <a:t>	</a:t>
            </a:r>
            <a:endParaRPr lang="de-DE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68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73269"/>
          </a:xfrm>
        </p:spPr>
        <p:txBody>
          <a:bodyPr/>
          <a:lstStyle/>
          <a:p>
            <a:r>
              <a:rPr lang="de-DE" altLang="de-DE" dirty="0">
                <a:latin typeface="Century Gothic" panose="020B0502020202020204" pitchFamily="34" charset="0"/>
              </a:rPr>
              <a:t>Grammatik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1579" y="2008094"/>
            <a:ext cx="9603275" cy="3903128"/>
          </a:xfrm>
        </p:spPr>
        <p:txBody>
          <a:bodyPr>
            <a:normAutofit/>
          </a:bodyPr>
          <a:lstStyle/>
          <a:p>
            <a:r>
              <a:rPr lang="de-DE" altLang="de-DE" dirty="0">
                <a:latin typeface="Century Gothic" panose="020B0502020202020204" pitchFamily="34" charset="0"/>
              </a:rPr>
              <a:t>wesentlich komplizierter als Englisch</a:t>
            </a:r>
          </a:p>
          <a:p>
            <a:r>
              <a:rPr lang="de-DE" altLang="de-DE" dirty="0">
                <a:latin typeface="Century Gothic" panose="020B0502020202020204" pitchFamily="34" charset="0"/>
              </a:rPr>
              <a:t>großer Formenreichtum </a:t>
            </a:r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 Fehlerquellen</a:t>
            </a:r>
          </a:p>
          <a:p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Aussprache vs. Schreibweise</a:t>
            </a:r>
          </a:p>
          <a:p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an Komplexität zunehmend</a:t>
            </a:r>
            <a:endParaRPr lang="de-DE" alt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sz="1600" dirty="0">
                <a:latin typeface="Century Gothic" panose="020B0502020202020204" pitchFamily="34" charset="0"/>
              </a:rPr>
              <a:t>		</a:t>
            </a:r>
            <a:endParaRPr 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entury Gothic" panose="020B0502020202020204" pitchFamily="34" charset="0"/>
              </a:rPr>
              <a:t>				</a:t>
            </a:r>
          </a:p>
          <a:p>
            <a:pPr marL="0" indent="0">
              <a:buNone/>
            </a:pPr>
            <a:endParaRPr 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49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>
                <a:latin typeface="Century Gothic" panose="020B0502020202020204" pitchFamily="34" charset="0"/>
              </a:rPr>
              <a:t>Französisch – ja oder nein?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56754" y="2285999"/>
            <a:ext cx="7375882" cy="356575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DE" altLang="de-DE" sz="2400" dirty="0">
                <a:latin typeface="Century Gothic" panose="020B0502020202020204" pitchFamily="34" charset="0"/>
              </a:rPr>
              <a:t>Lassen Sie sich durch D/E-Lehrer beraten.</a:t>
            </a:r>
          </a:p>
          <a:p>
            <a:pPr algn="ctr">
              <a:buNone/>
            </a:pPr>
            <a:r>
              <a:rPr lang="de-DE" altLang="de-DE" sz="2400" dirty="0">
                <a:latin typeface="Century Gothic" panose="020B0502020202020204" pitchFamily="34" charset="0"/>
              </a:rPr>
              <a:t>Treffen Sie die Entscheidung nicht </a:t>
            </a:r>
          </a:p>
          <a:p>
            <a:pPr algn="ctr">
              <a:buNone/>
            </a:pPr>
            <a:r>
              <a:rPr lang="de-DE" altLang="de-DE" sz="2400" dirty="0">
                <a:latin typeface="Century Gothic" panose="020B0502020202020204" pitchFamily="34" charset="0"/>
              </a:rPr>
              <a:t>gegen den Willen Ihres Kindes!</a:t>
            </a:r>
          </a:p>
        </p:txBody>
      </p:sp>
    </p:spTree>
    <p:extLst>
      <p:ext uri="{BB962C8B-B14F-4D97-AF65-F5344CB8AC3E}">
        <p14:creationId xmlns:p14="http://schemas.microsoft.com/office/powerpoint/2010/main" val="379658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5400" dirty="0" err="1">
                <a:latin typeface="Century Gothic" panose="020B0502020202020204" pitchFamily="34" charset="0"/>
              </a:rPr>
              <a:t>WahlpflichtfächeR</a:t>
            </a:r>
            <a:endParaRPr lang="de-DE" sz="5400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altLang="de-DE" sz="3200" dirty="0">
                <a:latin typeface="Century Gothic" panose="020B0502020202020204" pitchFamily="34" charset="0"/>
              </a:rPr>
              <a:t>Entweder Französisch </a:t>
            </a:r>
          </a:p>
          <a:p>
            <a:pPr marL="0" indent="0">
              <a:buNone/>
            </a:pPr>
            <a:r>
              <a:rPr lang="de-DE" altLang="de-DE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de-DE" altLang="de-DE" sz="2800" dirty="0">
                <a:latin typeface="Century Gothic" panose="020B0502020202020204" pitchFamily="34" charset="0"/>
              </a:rPr>
              <a:t>Wahl für zwei Jahre verpflichtend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altLang="de-DE" sz="2800" dirty="0">
                <a:latin typeface="Century Gothic" panose="020B0502020202020204" pitchFamily="34" charset="0"/>
              </a:rPr>
              <a:t> </a:t>
            </a:r>
            <a:r>
              <a:rPr lang="de-DE" altLang="de-DE" sz="3200" dirty="0">
                <a:latin typeface="Century Gothic" panose="020B0502020202020204" pitchFamily="34" charset="0"/>
              </a:rPr>
              <a:t>Oder WPU</a:t>
            </a:r>
          </a:p>
          <a:p>
            <a:pPr marL="0" indent="0">
              <a:buNone/>
            </a:pPr>
            <a:r>
              <a:rPr lang="de-DE" altLang="de-DE" sz="32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2800" dirty="0">
                <a:latin typeface="Century Gothic" panose="020B0502020202020204" pitchFamily="34" charset="0"/>
                <a:sym typeface="Wingdings" panose="05000000000000000000" pitchFamily="2" charset="2"/>
              </a:rPr>
              <a:t>Halbjahreskurse</a:t>
            </a:r>
            <a:endParaRPr lang="de-DE" altLang="de-DE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5400" dirty="0">
                <a:latin typeface="Century Gothic" panose="020B0502020202020204" pitchFamily="34" charset="0"/>
              </a:rPr>
              <a:t>WPU </a:t>
            </a:r>
            <a:r>
              <a:rPr lang="de-DE" altLang="de-DE" dirty="0">
                <a:latin typeface="Century Gothic" panose="020B0502020202020204" pitchFamily="34" charset="0"/>
              </a:rPr>
              <a:t>(Kursbeispiele)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 sz="3200" u="sng" dirty="0">
                <a:latin typeface="Century Gothic" panose="020B0502020202020204" pitchFamily="34" charset="0"/>
              </a:rPr>
              <a:t>I. Bereich Natur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Klima und Wetter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Gesunde Ernährung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Experimentieren – Mach mit!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Rund um den Garten</a:t>
            </a:r>
          </a:p>
        </p:txBody>
      </p:sp>
    </p:spTree>
    <p:extLst>
      <p:ext uri="{BB962C8B-B14F-4D97-AF65-F5344CB8AC3E}">
        <p14:creationId xmlns:p14="http://schemas.microsoft.com/office/powerpoint/2010/main" val="42829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5400" dirty="0">
                <a:latin typeface="Century Gothic" panose="020B0502020202020204" pitchFamily="34" charset="0"/>
              </a:rPr>
              <a:t>WPU</a:t>
            </a:r>
            <a:r>
              <a:rPr lang="de-DE" altLang="de-DE" sz="6000" dirty="0">
                <a:latin typeface="Century Gothic" panose="020B0502020202020204" pitchFamily="34" charset="0"/>
              </a:rPr>
              <a:t> </a:t>
            </a:r>
            <a:r>
              <a:rPr lang="de-DE" altLang="de-DE" dirty="0">
                <a:latin typeface="Century Gothic" panose="020B0502020202020204" pitchFamily="34" charset="0"/>
              </a:rPr>
              <a:t>(Kursbeispiele)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 sz="3200" u="sng" dirty="0">
                <a:latin typeface="Century Gothic" panose="020B0502020202020204" pitchFamily="34" charset="0"/>
              </a:rPr>
              <a:t>II. Bereich Technik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Schülerübungen in der Elektrotechnik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Tastschreiben am Computer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Kunststücke aus Holz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Physik und Fischertechnik</a:t>
            </a:r>
          </a:p>
        </p:txBody>
      </p:sp>
    </p:spTree>
    <p:extLst>
      <p:ext uri="{BB962C8B-B14F-4D97-AF65-F5344CB8AC3E}">
        <p14:creationId xmlns:p14="http://schemas.microsoft.com/office/powerpoint/2010/main" val="12547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5400" dirty="0">
                <a:latin typeface="Century Gothic" panose="020B0502020202020204" pitchFamily="34" charset="0"/>
              </a:rPr>
              <a:t>WPU</a:t>
            </a:r>
            <a:r>
              <a:rPr lang="de-DE" altLang="de-DE" dirty="0">
                <a:latin typeface="Century Gothic" panose="020B0502020202020204" pitchFamily="34" charset="0"/>
              </a:rPr>
              <a:t> (Kursbeispiele)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 sz="3200" u="sng" dirty="0">
                <a:latin typeface="Century Gothic" panose="020B0502020202020204" pitchFamily="34" charset="0"/>
              </a:rPr>
              <a:t>III. Musisch-ästhetischer Bereich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Grundkurs Töpfern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Experimente mit Materialien und Farben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Künstlerisches Arbeiten mit Papier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Design im Alltag</a:t>
            </a:r>
          </a:p>
        </p:txBody>
      </p:sp>
    </p:spTree>
    <p:extLst>
      <p:ext uri="{BB962C8B-B14F-4D97-AF65-F5344CB8AC3E}">
        <p14:creationId xmlns:p14="http://schemas.microsoft.com/office/powerpoint/2010/main" val="12056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5400" dirty="0">
                <a:latin typeface="Century Gothic" panose="020B0502020202020204" pitchFamily="34" charset="0"/>
              </a:rPr>
              <a:t>WPU</a:t>
            </a:r>
            <a:r>
              <a:rPr lang="de-DE" altLang="de-DE" dirty="0">
                <a:latin typeface="Century Gothic" panose="020B0502020202020204" pitchFamily="34" charset="0"/>
              </a:rPr>
              <a:t> (Kursbeispiele)</a:t>
            </a:r>
            <a:r>
              <a:rPr lang="de-DE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 sz="3200" u="sng" dirty="0">
                <a:latin typeface="Century Gothic" panose="020B0502020202020204" pitchFamily="34" charset="0"/>
              </a:rPr>
              <a:t>IV. Bereich Gesellschaft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Archäologie experimentell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Zeitung 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Werde </a:t>
            </a:r>
            <a:r>
              <a:rPr lang="de-DE" altLang="de-DE" dirty="0" err="1">
                <a:latin typeface="Century Gothic" panose="020B0502020202020204" pitchFamily="34" charset="0"/>
              </a:rPr>
              <a:t>Netzheld</a:t>
            </a:r>
            <a:r>
              <a:rPr lang="de-DE" altLang="de-DE" dirty="0">
                <a:latin typeface="Century Gothic" panose="020B0502020202020204" pitchFamily="34" charset="0"/>
              </a:rPr>
              <a:t>!</a:t>
            </a:r>
          </a:p>
          <a:p>
            <a:pPr>
              <a:buFontTx/>
              <a:buChar char="-"/>
            </a:pPr>
            <a:r>
              <a:rPr lang="de-DE" altLang="de-DE" dirty="0">
                <a:latin typeface="Century Gothic" panose="020B0502020202020204" pitchFamily="34" charset="0"/>
              </a:rPr>
              <a:t>Unser Bundesland Hessen</a:t>
            </a:r>
          </a:p>
          <a:p>
            <a:pPr marL="0" indent="0">
              <a:buNone/>
            </a:pPr>
            <a:endParaRPr lang="de-D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49B3F-D6A9-4D42-A026-FA6B158D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de-DE" sz="4000" dirty="0">
                <a:latin typeface="Century Gothic" panose="020B0502020202020204" pitchFamily="34" charset="0"/>
              </a:rPr>
              <a:t>Wahlverfahren</a:t>
            </a:r>
            <a:endParaRPr lang="de-DE" sz="4000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25438-03EA-4418-A5C1-DE7B0316F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de-DE" sz="2400" dirty="0">
                <a:latin typeface="Century Gothic" panose="020B0502020202020204" pitchFamily="34" charset="0"/>
              </a:rPr>
              <a:t>Französisch oder WPU?</a:t>
            </a:r>
          </a:p>
          <a:p>
            <a:r>
              <a:rPr lang="de-DE" altLang="de-DE" sz="1800" dirty="0">
                <a:latin typeface="Century Gothic" panose="020B0502020202020204" pitchFamily="34" charset="0"/>
              </a:rPr>
              <a:t>Wenn WPU: </a:t>
            </a:r>
          </a:p>
          <a:p>
            <a:pPr>
              <a:buNone/>
            </a:pPr>
            <a:r>
              <a:rPr lang="de-DE" altLang="de-DE" sz="1800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sz="2800" dirty="0">
                <a:solidFill>
                  <a:schemeClr val="tx2"/>
                </a:solidFill>
                <a:latin typeface="Century Gothic" panose="020B0502020202020204" pitchFamily="34" charset="0"/>
              </a:rPr>
              <a:t>	</a:t>
            </a:r>
            <a:r>
              <a:rPr lang="de-DE" altLang="de-DE" sz="1800" dirty="0">
                <a:latin typeface="Century Gothic" panose="020B0502020202020204" pitchFamily="34" charset="0"/>
              </a:rPr>
              <a:t>Halbjahreskurse</a:t>
            </a:r>
          </a:p>
          <a:p>
            <a:pPr>
              <a:buFontTx/>
              <a:buChar char="-"/>
            </a:pPr>
            <a:r>
              <a:rPr lang="de-DE" altLang="de-DE" sz="1800" dirty="0">
                <a:latin typeface="Century Gothic" panose="020B0502020202020204" pitchFamily="34" charset="0"/>
              </a:rPr>
              <a:t>Angabe von Erst- und Zweitwunsch</a:t>
            </a:r>
          </a:p>
          <a:p>
            <a:pPr>
              <a:buFontTx/>
              <a:buChar char="-"/>
            </a:pPr>
            <a:r>
              <a:rPr lang="de-DE" altLang="de-DE" sz="1800" dirty="0">
                <a:latin typeface="Century Gothic" panose="020B0502020202020204" pitchFamily="34" charset="0"/>
              </a:rPr>
              <a:t>Genau ZWEI Kreuze pro Zettel</a:t>
            </a:r>
          </a:p>
          <a:p>
            <a:pPr>
              <a:buFontTx/>
              <a:buChar char="-"/>
            </a:pPr>
            <a:r>
              <a:rPr lang="de-DE" altLang="de-DE" sz="1800" dirty="0">
                <a:latin typeface="Century Gothic" panose="020B0502020202020204" pitchFamily="34" charset="0"/>
              </a:rPr>
              <a:t>In vier Halbjahren müssen alle vier Bereiche durchlaufen sein.</a:t>
            </a:r>
          </a:p>
          <a:p>
            <a:pPr>
              <a:buFontTx/>
              <a:buChar char="-"/>
            </a:pPr>
            <a:endParaRPr lang="de-DE" altLang="de-DE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4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latin typeface="Century Gothic" panose="020B0502020202020204" pitchFamily="34" charset="0"/>
              </a:rPr>
              <a:t>Französisch – ja oder nein?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1579" y="2120153"/>
            <a:ext cx="8915400" cy="2113644"/>
          </a:xfrm>
        </p:spPr>
        <p:txBody>
          <a:bodyPr>
            <a:noAutofit/>
          </a:bodyPr>
          <a:lstStyle/>
          <a:p>
            <a:r>
              <a:rPr lang="de-DE" altLang="de-DE" dirty="0">
                <a:latin typeface="Century Gothic" panose="020B0502020202020204" pitchFamily="34" charset="0"/>
              </a:rPr>
              <a:t>Nebenfach, ABER:</a:t>
            </a:r>
          </a:p>
          <a:p>
            <a:pPr>
              <a:buNone/>
            </a:pPr>
            <a:r>
              <a:rPr lang="de-DE" altLang="de-DE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dirty="0">
                <a:latin typeface="Century Gothic" panose="020B0502020202020204" pitchFamily="34" charset="0"/>
              </a:rPr>
              <a:t>	4 statt 3 Stunden/Woche</a:t>
            </a:r>
          </a:p>
          <a:p>
            <a:pPr>
              <a:buNone/>
            </a:pPr>
            <a:r>
              <a:rPr lang="de-DE" altLang="de-DE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dirty="0">
                <a:latin typeface="Century Gothic" panose="020B0502020202020204" pitchFamily="34" charset="0"/>
              </a:rPr>
              <a:t>	4-5 Klassenarbeiten/Jahr</a:t>
            </a:r>
          </a:p>
          <a:p>
            <a:pPr>
              <a:buNone/>
            </a:pPr>
            <a:r>
              <a:rPr lang="de-DE" altLang="de-DE" dirty="0">
                <a:solidFill>
                  <a:schemeClr val="tx2"/>
                </a:solidFill>
                <a:latin typeface="Century Gothic" panose="020B0502020202020204" pitchFamily="34" charset="0"/>
              </a:rPr>
              <a:t>-</a:t>
            </a:r>
            <a:r>
              <a:rPr lang="de-DE" altLang="de-DE" dirty="0">
                <a:latin typeface="Century Gothic" panose="020B0502020202020204" pitchFamily="34" charset="0"/>
              </a:rPr>
              <a:t>	Vokabeltests/HA-Kontrollen</a:t>
            </a:r>
          </a:p>
          <a:p>
            <a:r>
              <a:rPr lang="de-DE" altLang="de-DE" dirty="0">
                <a:latin typeface="Century Gothic" panose="020B0502020202020204" pitchFamily="34" charset="0"/>
              </a:rPr>
              <a:t>Vorteil:</a:t>
            </a:r>
          </a:p>
          <a:p>
            <a:pPr marL="0" indent="0" algn="ctr">
              <a:buNone/>
            </a:pPr>
            <a:r>
              <a:rPr lang="de-DE" altLang="de-DE" dirty="0">
                <a:latin typeface="Century Gothic" panose="020B0502020202020204" pitchFamily="34" charset="0"/>
              </a:rPr>
              <a:t>	Falls das Abitur angestrebt wird, ist in der Oberstufe keine 2. Fremdsprache mehr nötig.</a:t>
            </a:r>
          </a:p>
        </p:txBody>
      </p:sp>
    </p:spTree>
    <p:extLst>
      <p:ext uri="{BB962C8B-B14F-4D97-AF65-F5344CB8AC3E}">
        <p14:creationId xmlns:p14="http://schemas.microsoft.com/office/powerpoint/2010/main" val="324302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01552"/>
          </a:xfrm>
        </p:spPr>
        <p:txBody>
          <a:bodyPr/>
          <a:lstStyle/>
          <a:p>
            <a:r>
              <a:rPr lang="de-DE" altLang="de-DE" dirty="0">
                <a:latin typeface="Century Gothic" panose="020B0502020202020204" pitchFamily="34" charset="0"/>
              </a:rPr>
              <a:t>Voraussetzungen</a:t>
            </a:r>
            <a:endParaRPr lang="de-DE" dirty="0">
              <a:latin typeface="Century Gothic" panose="020B0502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1579" y="1891554"/>
            <a:ext cx="9603275" cy="3574792"/>
          </a:xfrm>
        </p:spPr>
        <p:txBody>
          <a:bodyPr>
            <a:noAutofit/>
          </a:bodyPr>
          <a:lstStyle/>
          <a:p>
            <a:r>
              <a:rPr lang="de-DE" altLang="de-DE" dirty="0">
                <a:latin typeface="Century Gothic" panose="020B0502020202020204" pitchFamily="34" charset="0"/>
              </a:rPr>
              <a:t>Gutes Arbeitsverhalten/Lernbereitschaft</a:t>
            </a:r>
          </a:p>
          <a:p>
            <a:r>
              <a:rPr lang="de-DE" altLang="de-DE" dirty="0">
                <a:latin typeface="Century Gothic" panose="020B0502020202020204" pitchFamily="34" charset="0"/>
              </a:rPr>
              <a:t>Noten in D und E </a:t>
            </a:r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b="1" dirty="0">
                <a:latin typeface="Century Gothic" panose="020B0502020202020204" pitchFamily="34" charset="0"/>
                <a:sym typeface="Wingdings" panose="05000000000000000000" pitchFamily="2" charset="2"/>
              </a:rPr>
              <a:t>mind</a:t>
            </a:r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. </a:t>
            </a:r>
            <a:r>
              <a:rPr lang="de-DE" altLang="de-DE" b="1" dirty="0">
                <a:latin typeface="Century Gothic" panose="020B0502020202020204" pitchFamily="34" charset="0"/>
                <a:sym typeface="Wingdings" panose="05000000000000000000" pitchFamily="2" charset="2"/>
              </a:rPr>
              <a:t>befriedigend</a:t>
            </a:r>
            <a:r>
              <a:rPr lang="de-DE" altLang="de-DE" dirty="0">
                <a:latin typeface="Century Gothic" panose="020B0502020202020204" pitchFamily="34" charset="0"/>
                <a:sym typeface="Wingdings" panose="05000000000000000000" pitchFamily="2" charset="2"/>
              </a:rPr>
              <a:t>!</a:t>
            </a:r>
            <a:endParaRPr lang="de-DE" altLang="de-DE" dirty="0">
              <a:latin typeface="Century Gothic" panose="020B0502020202020204" pitchFamily="34" charset="0"/>
            </a:endParaRPr>
          </a:p>
          <a:p>
            <a:r>
              <a:rPr lang="de-DE" altLang="de-DE" dirty="0">
                <a:latin typeface="Century Gothic" panose="020B0502020202020204" pitchFamily="34" charset="0"/>
              </a:rPr>
              <a:t>Spaß am Lernen einer Sprache</a:t>
            </a:r>
          </a:p>
          <a:p>
            <a:r>
              <a:rPr lang="de-DE" altLang="de-DE" dirty="0">
                <a:latin typeface="Century Gothic" panose="020B0502020202020204" pitchFamily="34" charset="0"/>
              </a:rPr>
              <a:t>Durchhaltevermögen (reine Präsenz im Unterricht nicht ausreichend)</a:t>
            </a:r>
          </a:p>
        </p:txBody>
      </p:sp>
    </p:spTree>
    <p:extLst>
      <p:ext uri="{BB962C8B-B14F-4D97-AF65-F5344CB8AC3E}">
        <p14:creationId xmlns:p14="http://schemas.microsoft.com/office/powerpoint/2010/main" val="959470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0</TotalTime>
  <Words>196</Words>
  <Application>Microsoft Macintosh PowerPoint</Application>
  <PresentationFormat>Breitbild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Gill Sans MT</vt:lpstr>
      <vt:lpstr>Symbol</vt:lpstr>
      <vt:lpstr>Wingdings</vt:lpstr>
      <vt:lpstr>Galerie</vt:lpstr>
      <vt:lpstr>PowerPoint-Präsentation</vt:lpstr>
      <vt:lpstr>WahlpflichtfächeR</vt:lpstr>
      <vt:lpstr>WPU (Kursbeispiele)</vt:lpstr>
      <vt:lpstr>WPU (Kursbeispiele)</vt:lpstr>
      <vt:lpstr>WPU (Kursbeispiele)</vt:lpstr>
      <vt:lpstr>WPU (Kursbeispiele) </vt:lpstr>
      <vt:lpstr>Wahlverfahren</vt:lpstr>
      <vt:lpstr>Französisch – ja oder nein?</vt:lpstr>
      <vt:lpstr>Voraussetzungen</vt:lpstr>
      <vt:lpstr>Inhalte</vt:lpstr>
      <vt:lpstr>Grammatik</vt:lpstr>
      <vt:lpstr>Französisch – ja oder nein?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Mediennutzung - Eine Frage der Generation?</dc:title>
  <dc:creator>Maike Sattler-Wolff</dc:creator>
  <cp:lastModifiedBy>Julia Hause</cp:lastModifiedBy>
  <cp:revision>63</cp:revision>
  <cp:lastPrinted>2018-10-31T12:04:46Z</cp:lastPrinted>
  <dcterms:created xsi:type="dcterms:W3CDTF">2018-06-11T15:47:37Z</dcterms:created>
  <dcterms:modified xsi:type="dcterms:W3CDTF">2020-03-20T08:49:45Z</dcterms:modified>
</cp:coreProperties>
</file>