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59" r:id="rId5"/>
    <p:sldId id="264" r:id="rId6"/>
    <p:sldId id="262" r:id="rId7"/>
    <p:sldId id="263" r:id="rId8"/>
    <p:sldId id="280" r:id="rId9"/>
    <p:sldId id="281" r:id="rId10"/>
    <p:sldId id="282" r:id="rId11"/>
    <p:sldId id="283" r:id="rId12"/>
    <p:sldId id="284" r:id="rId13"/>
  </p:sldIdLst>
  <p:sldSz cx="12192000" cy="6858000"/>
  <p:notesSz cx="6724650" cy="97742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9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76" y="1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482D-3212-4CE5-BAC4-AEB3A1FAA380}" type="datetimeFigureOut">
              <a:rPr lang="de-DE" smtClean="0"/>
              <a:t>20.03.20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166D718-4F52-431C-8917-3FBBE7FF5685}" type="slidenum">
              <a:rPr lang="de-DE" smtClean="0"/>
              <a:t>‹Nr.›</a:t>
            </a:fld>
            <a:endParaRPr lang="de-DE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9907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482D-3212-4CE5-BAC4-AEB3A1FAA380}" type="datetimeFigureOut">
              <a:rPr lang="de-DE" smtClean="0"/>
              <a:t>20.03.20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6D718-4F52-431C-8917-3FBBE7FF5685}" type="slidenum">
              <a:rPr lang="de-DE" smtClean="0"/>
              <a:t>‹Nr.›</a:t>
            </a:fld>
            <a:endParaRPr lang="de-DE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673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482D-3212-4CE5-BAC4-AEB3A1FAA380}" type="datetimeFigureOut">
              <a:rPr lang="de-DE" smtClean="0"/>
              <a:t>20.03.20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6D718-4F52-431C-8917-3FBBE7FF5685}" type="slidenum">
              <a:rPr lang="de-DE" smtClean="0"/>
              <a:t>‹Nr.›</a:t>
            </a:fld>
            <a:endParaRPr lang="de-DE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73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482D-3212-4CE5-BAC4-AEB3A1FAA380}" type="datetimeFigureOut">
              <a:rPr lang="de-DE" smtClean="0"/>
              <a:t>20.03.20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6D718-4F52-431C-8917-3FBBE7FF5685}" type="slidenum">
              <a:rPr lang="de-DE" smtClean="0"/>
              <a:t>‹Nr.›</a:t>
            </a:fld>
            <a:endParaRPr lang="de-DE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1414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482D-3212-4CE5-BAC4-AEB3A1FAA380}" type="datetimeFigureOut">
              <a:rPr lang="de-DE" smtClean="0"/>
              <a:t>20.03.20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6D718-4F52-431C-8917-3FBBE7FF5685}" type="slidenum">
              <a:rPr lang="de-DE" smtClean="0"/>
              <a:t>‹Nr.›</a:t>
            </a:fld>
            <a:endParaRPr lang="de-DE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4092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482D-3212-4CE5-BAC4-AEB3A1FAA380}" type="datetimeFigureOut">
              <a:rPr lang="de-DE" smtClean="0"/>
              <a:t>20.03.20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6D718-4F52-431C-8917-3FBBE7FF5685}" type="slidenum">
              <a:rPr lang="de-DE" smtClean="0"/>
              <a:t>‹Nr.›</a:t>
            </a:fld>
            <a:endParaRPr lang="de-DE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3066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482D-3212-4CE5-BAC4-AEB3A1FAA380}" type="datetimeFigureOut">
              <a:rPr lang="de-DE" smtClean="0"/>
              <a:t>20.03.20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6D718-4F52-431C-8917-3FBBE7FF5685}" type="slidenum">
              <a:rPr lang="de-DE" smtClean="0"/>
              <a:t>‹Nr.›</a:t>
            </a:fld>
            <a:endParaRPr lang="de-DE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7385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482D-3212-4CE5-BAC4-AEB3A1FAA380}" type="datetimeFigureOut">
              <a:rPr lang="de-DE" smtClean="0"/>
              <a:t>20.03.20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6D718-4F52-431C-8917-3FBBE7FF5685}" type="slidenum">
              <a:rPr lang="de-DE" smtClean="0"/>
              <a:t>‹Nr.›</a:t>
            </a:fld>
            <a:endParaRPr lang="de-DE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6427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482D-3212-4CE5-BAC4-AEB3A1FAA380}" type="datetimeFigureOut">
              <a:rPr lang="de-DE" smtClean="0"/>
              <a:t>20.03.20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6D718-4F52-431C-8917-3FBBE7FF56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7995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482D-3212-4CE5-BAC4-AEB3A1FAA380}" type="datetimeFigureOut">
              <a:rPr lang="de-DE" smtClean="0"/>
              <a:t>20.03.20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6D718-4F52-431C-8917-3FBBE7FF5685}" type="slidenum">
              <a:rPr lang="de-DE" smtClean="0"/>
              <a:t>‹Nr.›</a:t>
            </a:fld>
            <a:endParaRPr lang="de-DE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5577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317482D-3212-4CE5-BAC4-AEB3A1FAA380}" type="datetimeFigureOut">
              <a:rPr lang="de-DE" smtClean="0"/>
              <a:t>20.03.20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6D718-4F52-431C-8917-3FBBE7FF5685}" type="slidenum">
              <a:rPr lang="de-DE" smtClean="0"/>
              <a:t>‹Nr.›</a:t>
            </a:fld>
            <a:endParaRPr lang="de-DE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546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7482D-3212-4CE5-BAC4-AEB3A1FAA380}" type="datetimeFigureOut">
              <a:rPr lang="de-DE" smtClean="0"/>
              <a:t>20.03.20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166D718-4F52-431C-8917-3FBBE7FF5685}" type="slidenum">
              <a:rPr lang="de-DE" smtClean="0"/>
              <a:t>‹Nr.›</a:t>
            </a:fld>
            <a:endParaRPr lang="de-DE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1574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91511111-665E-41CD-AF3E-E8A8B9482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8" y="336686"/>
            <a:ext cx="9603275" cy="1375155"/>
          </a:xfrm>
        </p:spPr>
        <p:txBody>
          <a:bodyPr>
            <a:normAutofit/>
          </a:bodyPr>
          <a:lstStyle/>
          <a:p>
            <a:pPr algn="ctr"/>
            <a:endParaRPr lang="de-DE" dirty="0">
              <a:latin typeface="Century Gothic" panose="020B0502020202020204" pitchFamily="34" charset="0"/>
            </a:endParaRP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BE530284-883E-4160-8F76-D1CD68174C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3"/>
            <a:ext cx="9603275" cy="2305256"/>
          </a:xfrm>
        </p:spPr>
        <p:txBody>
          <a:bodyPr>
            <a:normAutofit fontScale="85000" lnSpcReduction="20000"/>
          </a:bodyPr>
          <a:lstStyle/>
          <a:p>
            <a:pPr marL="457200" lvl="1" indent="0" algn="ctr">
              <a:buNone/>
            </a:pPr>
            <a:endParaRPr lang="de-DE" sz="5200" dirty="0">
              <a:latin typeface="Century Gothic" panose="020B0502020202020204" pitchFamily="34" charset="0"/>
            </a:endParaRPr>
          </a:p>
          <a:p>
            <a:pPr marL="457200" lvl="1" indent="0" algn="ctr">
              <a:buNone/>
            </a:pPr>
            <a:r>
              <a:rPr lang="de-DE" sz="5200" dirty="0">
                <a:latin typeface="Century Gothic" panose="020B0502020202020204" pitchFamily="34" charset="0"/>
              </a:rPr>
              <a:t>Wahlpflicht-Unterricht im Realschulzweig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9F7974F1-A192-4C91-99A7-C7F6E6D263E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909" y="763673"/>
            <a:ext cx="4371247" cy="4255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255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>
                <a:latin typeface="Century Gothic" panose="020B0502020202020204" pitchFamily="34" charset="0"/>
              </a:rPr>
              <a:t>Inhalte</a:t>
            </a:r>
            <a:endParaRPr lang="de-DE" dirty="0">
              <a:latin typeface="Century Gothic" panose="020B0502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altLang="de-DE" sz="2400" dirty="0">
                <a:latin typeface="Century Gothic" panose="020B0502020202020204" pitchFamily="34" charset="0"/>
              </a:rPr>
              <a:t>schülerorientiert</a:t>
            </a:r>
          </a:p>
          <a:p>
            <a:r>
              <a:rPr lang="de-DE" altLang="de-DE" sz="2400" dirty="0">
                <a:latin typeface="Century Gothic" panose="020B0502020202020204" pitchFamily="34" charset="0"/>
              </a:rPr>
              <a:t>Kommunikation in Alltagssituationen</a:t>
            </a:r>
          </a:p>
          <a:p>
            <a:pPr>
              <a:buNone/>
            </a:pPr>
            <a:r>
              <a:rPr lang="de-DE" altLang="de-DE" sz="2400" dirty="0">
                <a:solidFill>
                  <a:schemeClr val="tx2"/>
                </a:solidFill>
                <a:latin typeface="Century Gothic" panose="020B0502020202020204" pitchFamily="34" charset="0"/>
              </a:rPr>
              <a:t>-</a:t>
            </a:r>
            <a:r>
              <a:rPr lang="de-DE" altLang="de-DE" sz="2400" dirty="0">
                <a:latin typeface="Century Gothic" panose="020B0502020202020204" pitchFamily="34" charset="0"/>
              </a:rPr>
              <a:t>	Vorstellen – Hobbys</a:t>
            </a:r>
          </a:p>
          <a:p>
            <a:pPr>
              <a:buNone/>
            </a:pPr>
            <a:r>
              <a:rPr lang="de-DE" altLang="de-DE" sz="2400" dirty="0">
                <a:solidFill>
                  <a:schemeClr val="tx2"/>
                </a:solidFill>
                <a:latin typeface="Century Gothic" panose="020B0502020202020204" pitchFamily="34" charset="0"/>
              </a:rPr>
              <a:t>-</a:t>
            </a:r>
            <a:r>
              <a:rPr lang="de-DE" altLang="de-DE" sz="2400" dirty="0">
                <a:latin typeface="Century Gothic" panose="020B0502020202020204" pitchFamily="34" charset="0"/>
              </a:rPr>
              <a:t>	Einkaufen – Reise</a:t>
            </a:r>
          </a:p>
          <a:p>
            <a:pPr>
              <a:buNone/>
            </a:pPr>
            <a:r>
              <a:rPr lang="de-DE" altLang="de-DE" sz="2400" dirty="0">
                <a:solidFill>
                  <a:schemeClr val="tx2"/>
                </a:solidFill>
                <a:latin typeface="Century Gothic" panose="020B0502020202020204" pitchFamily="34" charset="0"/>
              </a:rPr>
              <a:t>-</a:t>
            </a:r>
            <a:r>
              <a:rPr lang="de-DE" altLang="de-DE" sz="2400" dirty="0">
                <a:latin typeface="Century Gothic" panose="020B0502020202020204" pitchFamily="34" charset="0"/>
              </a:rPr>
              <a:t>	Schule – Beruf</a:t>
            </a:r>
          </a:p>
          <a:p>
            <a:r>
              <a:rPr lang="de-DE" altLang="de-DE" sz="2400" dirty="0">
                <a:latin typeface="Century Gothic" panose="020B0502020202020204" pitchFamily="34" charset="0"/>
              </a:rPr>
              <a:t>Schwerpunkt auf angewandter Praxis</a:t>
            </a:r>
          </a:p>
          <a:p>
            <a:endParaRPr lang="de-DE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de-DE" dirty="0">
                <a:latin typeface="Century Gothic" panose="020B0502020202020204" pitchFamily="34" charset="0"/>
              </a:rPr>
              <a:t>	</a:t>
            </a:r>
            <a:endParaRPr lang="de-DE" sz="1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868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773269"/>
          </a:xfrm>
        </p:spPr>
        <p:txBody>
          <a:bodyPr/>
          <a:lstStyle/>
          <a:p>
            <a:r>
              <a:rPr lang="de-DE" altLang="de-DE" dirty="0">
                <a:latin typeface="Century Gothic" panose="020B0502020202020204" pitchFamily="34" charset="0"/>
              </a:rPr>
              <a:t>Grammatik</a:t>
            </a:r>
            <a:endParaRPr lang="de-DE" dirty="0">
              <a:latin typeface="Century Gothic" panose="020B0502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51579" y="2008094"/>
            <a:ext cx="9603275" cy="3903128"/>
          </a:xfrm>
        </p:spPr>
        <p:txBody>
          <a:bodyPr>
            <a:normAutofit/>
          </a:bodyPr>
          <a:lstStyle/>
          <a:p>
            <a:r>
              <a:rPr lang="de-DE" altLang="de-DE" dirty="0">
                <a:latin typeface="Century Gothic" panose="020B0502020202020204" pitchFamily="34" charset="0"/>
              </a:rPr>
              <a:t>wesentlich komplizierter als Englisch</a:t>
            </a:r>
          </a:p>
          <a:p>
            <a:r>
              <a:rPr lang="de-DE" altLang="de-DE" dirty="0">
                <a:latin typeface="Century Gothic" panose="020B0502020202020204" pitchFamily="34" charset="0"/>
              </a:rPr>
              <a:t>großer Formenreichtum </a:t>
            </a:r>
            <a:r>
              <a:rPr lang="de-DE" altLang="de-DE" dirty="0">
                <a:latin typeface="Century Gothic" panose="020B0502020202020204" pitchFamily="34" charset="0"/>
                <a:sym typeface="Wingdings" panose="05000000000000000000" pitchFamily="2" charset="2"/>
              </a:rPr>
              <a:t> Fehlerquellen</a:t>
            </a:r>
          </a:p>
          <a:p>
            <a:r>
              <a:rPr lang="de-DE" altLang="de-DE" dirty="0">
                <a:latin typeface="Century Gothic" panose="020B0502020202020204" pitchFamily="34" charset="0"/>
                <a:sym typeface="Wingdings" panose="05000000000000000000" pitchFamily="2" charset="2"/>
              </a:rPr>
              <a:t>Aussprache vs. Schreibweise</a:t>
            </a:r>
          </a:p>
          <a:p>
            <a:r>
              <a:rPr lang="de-DE" altLang="de-DE" dirty="0">
                <a:latin typeface="Century Gothic" panose="020B0502020202020204" pitchFamily="34" charset="0"/>
                <a:sym typeface="Wingdings" panose="05000000000000000000" pitchFamily="2" charset="2"/>
              </a:rPr>
              <a:t>an Komplexität zunehmend</a:t>
            </a:r>
            <a:endParaRPr lang="de-DE" altLang="de-DE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de-DE" sz="1600" dirty="0">
                <a:latin typeface="Century Gothic" panose="020B0502020202020204" pitchFamily="34" charset="0"/>
              </a:rPr>
              <a:t>		</a:t>
            </a:r>
            <a:endParaRPr lang="de-DE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de-DE" dirty="0">
                <a:latin typeface="Century Gothic" panose="020B0502020202020204" pitchFamily="34" charset="0"/>
              </a:rPr>
              <a:t>				</a:t>
            </a:r>
          </a:p>
          <a:p>
            <a:pPr marL="0" indent="0">
              <a:buNone/>
            </a:pPr>
            <a:endParaRPr lang="de-DE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de-DE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de-DE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549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dirty="0">
                <a:latin typeface="Century Gothic" panose="020B0502020202020204" pitchFamily="34" charset="0"/>
              </a:rPr>
              <a:t>Französisch – ja oder nein?</a:t>
            </a:r>
            <a:endParaRPr lang="de-DE" dirty="0">
              <a:latin typeface="Century Gothic" panose="020B0502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456754" y="2285999"/>
            <a:ext cx="7375882" cy="3565757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de-DE" altLang="de-DE" sz="2400" dirty="0">
                <a:latin typeface="Century Gothic" panose="020B0502020202020204" pitchFamily="34" charset="0"/>
              </a:rPr>
              <a:t>Lassen Sie sich durch D/E-Lehrer beraten.</a:t>
            </a:r>
          </a:p>
          <a:p>
            <a:pPr algn="ctr">
              <a:buNone/>
            </a:pPr>
            <a:r>
              <a:rPr lang="de-DE" altLang="de-DE" sz="2400" dirty="0">
                <a:latin typeface="Century Gothic" panose="020B0502020202020204" pitchFamily="34" charset="0"/>
              </a:rPr>
              <a:t>Treffen Sie die Entscheidung nicht </a:t>
            </a:r>
          </a:p>
          <a:p>
            <a:pPr algn="ctr">
              <a:buNone/>
            </a:pPr>
            <a:r>
              <a:rPr lang="de-DE" altLang="de-DE" sz="2400" dirty="0">
                <a:latin typeface="Century Gothic" panose="020B0502020202020204" pitchFamily="34" charset="0"/>
              </a:rPr>
              <a:t>gegen den Willen Ihres Kindes!</a:t>
            </a:r>
          </a:p>
        </p:txBody>
      </p:sp>
    </p:spTree>
    <p:extLst>
      <p:ext uri="{BB962C8B-B14F-4D97-AF65-F5344CB8AC3E}">
        <p14:creationId xmlns:p14="http://schemas.microsoft.com/office/powerpoint/2010/main" val="3796589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349B3F-D6A9-4D42-A026-FA6B158D3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de-DE" sz="5400" dirty="0" err="1">
                <a:latin typeface="Century Gothic" panose="020B0502020202020204" pitchFamily="34" charset="0"/>
              </a:rPr>
              <a:t>WahlpflichtfächeR</a:t>
            </a:r>
            <a:endParaRPr lang="de-DE" sz="5400" dirty="0">
              <a:latin typeface="Century Gothic" panose="020B0502020202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4825438-03EA-4418-A5C1-DE7B0316F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de-DE" altLang="de-DE" sz="3200" dirty="0">
                <a:latin typeface="Century Gothic" panose="020B0502020202020204" pitchFamily="34" charset="0"/>
              </a:rPr>
              <a:t>Entweder Französisch </a:t>
            </a:r>
          </a:p>
          <a:p>
            <a:pPr marL="0" indent="0">
              <a:buNone/>
            </a:pPr>
            <a:r>
              <a:rPr lang="de-DE" altLang="de-DE" sz="2800" dirty="0">
                <a:latin typeface="Century Gothic" panose="020B0502020202020204" pitchFamily="34" charset="0"/>
                <a:sym typeface="Wingdings" panose="05000000000000000000" pitchFamily="2" charset="2"/>
              </a:rPr>
              <a:t></a:t>
            </a:r>
            <a:r>
              <a:rPr lang="de-DE" altLang="de-DE" sz="2800" dirty="0">
                <a:latin typeface="Century Gothic" panose="020B0502020202020204" pitchFamily="34" charset="0"/>
              </a:rPr>
              <a:t>Wahl für zwei Jahre verpflichtend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altLang="de-DE" sz="2800" dirty="0">
                <a:latin typeface="Century Gothic" panose="020B0502020202020204" pitchFamily="34" charset="0"/>
              </a:rPr>
              <a:t> </a:t>
            </a:r>
            <a:r>
              <a:rPr lang="de-DE" altLang="de-DE" sz="3200" dirty="0">
                <a:latin typeface="Century Gothic" panose="020B0502020202020204" pitchFamily="34" charset="0"/>
              </a:rPr>
              <a:t>Oder WPU</a:t>
            </a:r>
          </a:p>
          <a:p>
            <a:pPr marL="0" indent="0">
              <a:buNone/>
            </a:pPr>
            <a:r>
              <a:rPr lang="de-DE" altLang="de-DE" sz="3200" dirty="0">
                <a:latin typeface="Century Gothic" panose="020B0502020202020204" pitchFamily="34" charset="0"/>
                <a:sym typeface="Wingdings" panose="05000000000000000000" pitchFamily="2" charset="2"/>
              </a:rPr>
              <a:t> </a:t>
            </a:r>
            <a:r>
              <a:rPr lang="de-DE" altLang="de-DE" sz="2800" dirty="0">
                <a:latin typeface="Century Gothic" panose="020B0502020202020204" pitchFamily="34" charset="0"/>
                <a:sym typeface="Wingdings" panose="05000000000000000000" pitchFamily="2" charset="2"/>
              </a:rPr>
              <a:t>Halbjahreskurse</a:t>
            </a:r>
            <a:endParaRPr lang="de-DE" altLang="de-DE" sz="3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392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349B3F-D6A9-4D42-A026-FA6B158D3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5400" dirty="0">
                <a:latin typeface="Century Gothic" panose="020B0502020202020204" pitchFamily="34" charset="0"/>
              </a:rPr>
              <a:t>WPU </a:t>
            </a:r>
            <a:r>
              <a:rPr lang="de-DE" altLang="de-DE" dirty="0">
                <a:latin typeface="Century Gothic" panose="020B0502020202020204" pitchFamily="34" charset="0"/>
              </a:rPr>
              <a:t>(Kursbeispiele)</a:t>
            </a:r>
            <a:endParaRPr lang="de-DE" dirty="0">
              <a:latin typeface="Century Gothic" panose="020B0502020202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4825438-03EA-4418-A5C1-DE7B0316F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altLang="de-DE" sz="3200" u="sng" dirty="0">
                <a:latin typeface="Century Gothic" panose="020B0502020202020204" pitchFamily="34" charset="0"/>
              </a:rPr>
              <a:t>I. Bereich Natur</a:t>
            </a:r>
          </a:p>
          <a:p>
            <a:pPr>
              <a:buFontTx/>
              <a:buChar char="-"/>
            </a:pPr>
            <a:r>
              <a:rPr lang="de-DE" altLang="de-DE" dirty="0">
                <a:latin typeface="Century Gothic" panose="020B0502020202020204" pitchFamily="34" charset="0"/>
              </a:rPr>
              <a:t>Klima und Wetter </a:t>
            </a:r>
          </a:p>
          <a:p>
            <a:pPr>
              <a:buFontTx/>
              <a:buChar char="-"/>
            </a:pPr>
            <a:r>
              <a:rPr lang="de-DE" altLang="de-DE" dirty="0">
                <a:latin typeface="Century Gothic" panose="020B0502020202020204" pitchFamily="34" charset="0"/>
              </a:rPr>
              <a:t>Gesunde Ernährung </a:t>
            </a:r>
          </a:p>
          <a:p>
            <a:pPr>
              <a:buFontTx/>
              <a:buChar char="-"/>
            </a:pPr>
            <a:r>
              <a:rPr lang="de-DE" altLang="de-DE" dirty="0">
                <a:latin typeface="Century Gothic" panose="020B0502020202020204" pitchFamily="34" charset="0"/>
              </a:rPr>
              <a:t>Experimentieren – Mach mit!</a:t>
            </a:r>
          </a:p>
          <a:p>
            <a:pPr>
              <a:buFontTx/>
              <a:buChar char="-"/>
            </a:pPr>
            <a:r>
              <a:rPr lang="de-DE" altLang="de-DE" dirty="0">
                <a:latin typeface="Century Gothic" panose="020B0502020202020204" pitchFamily="34" charset="0"/>
              </a:rPr>
              <a:t>Rund um den Garten</a:t>
            </a:r>
          </a:p>
        </p:txBody>
      </p:sp>
    </p:spTree>
    <p:extLst>
      <p:ext uri="{BB962C8B-B14F-4D97-AF65-F5344CB8AC3E}">
        <p14:creationId xmlns:p14="http://schemas.microsoft.com/office/powerpoint/2010/main" val="4282934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349B3F-D6A9-4D42-A026-FA6B158D3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5400" dirty="0">
                <a:latin typeface="Century Gothic" panose="020B0502020202020204" pitchFamily="34" charset="0"/>
              </a:rPr>
              <a:t>WPU</a:t>
            </a:r>
            <a:r>
              <a:rPr lang="de-DE" altLang="de-DE" sz="6000" dirty="0">
                <a:latin typeface="Century Gothic" panose="020B0502020202020204" pitchFamily="34" charset="0"/>
              </a:rPr>
              <a:t> </a:t>
            </a:r>
            <a:r>
              <a:rPr lang="de-DE" altLang="de-DE" dirty="0">
                <a:latin typeface="Century Gothic" panose="020B0502020202020204" pitchFamily="34" charset="0"/>
              </a:rPr>
              <a:t>(Kursbeispiele)</a:t>
            </a:r>
            <a:endParaRPr lang="de-DE" dirty="0">
              <a:latin typeface="Century Gothic" panose="020B0502020202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4825438-03EA-4418-A5C1-DE7B0316F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altLang="de-DE" sz="3200" u="sng" dirty="0">
                <a:latin typeface="Century Gothic" panose="020B0502020202020204" pitchFamily="34" charset="0"/>
              </a:rPr>
              <a:t>II. Bereich Technik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altLang="de-DE" dirty="0">
                <a:latin typeface="Century Gothic" panose="020B0502020202020204" pitchFamily="34" charset="0"/>
              </a:rPr>
              <a:t>Schülerübungen in der Elektrotechnik 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altLang="de-DE" dirty="0">
                <a:latin typeface="Century Gothic" panose="020B0502020202020204" pitchFamily="34" charset="0"/>
              </a:rPr>
              <a:t>Tastschreiben am Computer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altLang="de-DE" dirty="0">
                <a:latin typeface="Century Gothic" panose="020B0502020202020204" pitchFamily="34" charset="0"/>
              </a:rPr>
              <a:t>Kunststücke aus Holz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altLang="de-DE" dirty="0">
                <a:latin typeface="Century Gothic" panose="020B0502020202020204" pitchFamily="34" charset="0"/>
              </a:rPr>
              <a:t>Physik und Fischertechnik</a:t>
            </a:r>
          </a:p>
        </p:txBody>
      </p:sp>
    </p:spTree>
    <p:extLst>
      <p:ext uri="{BB962C8B-B14F-4D97-AF65-F5344CB8AC3E}">
        <p14:creationId xmlns:p14="http://schemas.microsoft.com/office/powerpoint/2010/main" val="1254706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349B3F-D6A9-4D42-A026-FA6B158D3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5400" dirty="0">
                <a:latin typeface="Century Gothic" panose="020B0502020202020204" pitchFamily="34" charset="0"/>
              </a:rPr>
              <a:t>WPU</a:t>
            </a:r>
            <a:r>
              <a:rPr lang="de-DE" altLang="de-DE" dirty="0">
                <a:latin typeface="Century Gothic" panose="020B0502020202020204" pitchFamily="34" charset="0"/>
              </a:rPr>
              <a:t> (Kursbeispiele)</a:t>
            </a:r>
            <a:endParaRPr lang="de-DE" dirty="0">
              <a:latin typeface="Century Gothic" panose="020B0502020202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4825438-03EA-4418-A5C1-DE7B0316F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altLang="de-DE" sz="3200" u="sng" dirty="0">
                <a:latin typeface="Century Gothic" panose="020B0502020202020204" pitchFamily="34" charset="0"/>
              </a:rPr>
              <a:t>III. Musisch-ästhetischer Bereich</a:t>
            </a:r>
          </a:p>
          <a:p>
            <a:pPr>
              <a:buFontTx/>
              <a:buChar char="-"/>
            </a:pPr>
            <a:r>
              <a:rPr lang="de-DE" altLang="de-DE" dirty="0">
                <a:latin typeface="Century Gothic" panose="020B0502020202020204" pitchFamily="34" charset="0"/>
              </a:rPr>
              <a:t>Grundkurs Töpfern </a:t>
            </a:r>
          </a:p>
          <a:p>
            <a:pPr>
              <a:buFontTx/>
              <a:buChar char="-"/>
            </a:pPr>
            <a:r>
              <a:rPr lang="de-DE" altLang="de-DE" dirty="0">
                <a:latin typeface="Century Gothic" panose="020B0502020202020204" pitchFamily="34" charset="0"/>
              </a:rPr>
              <a:t>Experimente mit Materialien und Farben </a:t>
            </a:r>
          </a:p>
          <a:p>
            <a:pPr>
              <a:buFontTx/>
              <a:buChar char="-"/>
            </a:pPr>
            <a:r>
              <a:rPr lang="de-DE" altLang="de-DE" dirty="0">
                <a:latin typeface="Century Gothic" panose="020B0502020202020204" pitchFamily="34" charset="0"/>
              </a:rPr>
              <a:t>Künstlerisches Arbeiten mit Papier</a:t>
            </a:r>
          </a:p>
          <a:p>
            <a:pPr>
              <a:buFontTx/>
              <a:buChar char="-"/>
            </a:pPr>
            <a:r>
              <a:rPr lang="de-DE" altLang="de-DE" dirty="0">
                <a:latin typeface="Century Gothic" panose="020B0502020202020204" pitchFamily="34" charset="0"/>
              </a:rPr>
              <a:t>Design im Alltag</a:t>
            </a:r>
          </a:p>
        </p:txBody>
      </p:sp>
    </p:spTree>
    <p:extLst>
      <p:ext uri="{BB962C8B-B14F-4D97-AF65-F5344CB8AC3E}">
        <p14:creationId xmlns:p14="http://schemas.microsoft.com/office/powerpoint/2010/main" val="1205623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349B3F-D6A9-4D42-A026-FA6B158D3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5400" dirty="0">
                <a:latin typeface="Century Gothic" panose="020B0502020202020204" pitchFamily="34" charset="0"/>
              </a:rPr>
              <a:t>WPU</a:t>
            </a:r>
            <a:r>
              <a:rPr lang="de-DE" altLang="de-DE" dirty="0">
                <a:latin typeface="Century Gothic" panose="020B0502020202020204" pitchFamily="34" charset="0"/>
              </a:rPr>
              <a:t> (Kursbeispiele)</a:t>
            </a:r>
            <a:r>
              <a:rPr lang="de-DE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4825438-03EA-4418-A5C1-DE7B0316F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altLang="de-DE" sz="3200" u="sng" dirty="0">
                <a:latin typeface="Century Gothic" panose="020B0502020202020204" pitchFamily="34" charset="0"/>
              </a:rPr>
              <a:t>IV. Bereich Gesellschaft</a:t>
            </a:r>
          </a:p>
          <a:p>
            <a:pPr>
              <a:buFontTx/>
              <a:buChar char="-"/>
            </a:pPr>
            <a:r>
              <a:rPr lang="de-DE" altLang="de-DE" dirty="0">
                <a:latin typeface="Century Gothic" panose="020B0502020202020204" pitchFamily="34" charset="0"/>
              </a:rPr>
              <a:t>Archäologie experimentell </a:t>
            </a:r>
          </a:p>
          <a:p>
            <a:pPr>
              <a:buFontTx/>
              <a:buChar char="-"/>
            </a:pPr>
            <a:r>
              <a:rPr lang="de-DE" altLang="de-DE" dirty="0">
                <a:latin typeface="Century Gothic" panose="020B0502020202020204" pitchFamily="34" charset="0"/>
              </a:rPr>
              <a:t>Zeitung </a:t>
            </a:r>
          </a:p>
          <a:p>
            <a:pPr>
              <a:buFontTx/>
              <a:buChar char="-"/>
            </a:pPr>
            <a:r>
              <a:rPr lang="de-DE" altLang="de-DE" dirty="0">
                <a:latin typeface="Century Gothic" panose="020B0502020202020204" pitchFamily="34" charset="0"/>
              </a:rPr>
              <a:t>Werde </a:t>
            </a:r>
            <a:r>
              <a:rPr lang="de-DE" altLang="de-DE" dirty="0" err="1">
                <a:latin typeface="Century Gothic" panose="020B0502020202020204" pitchFamily="34" charset="0"/>
              </a:rPr>
              <a:t>Netzheld</a:t>
            </a:r>
            <a:r>
              <a:rPr lang="de-DE" altLang="de-DE" dirty="0">
                <a:latin typeface="Century Gothic" panose="020B0502020202020204" pitchFamily="34" charset="0"/>
              </a:rPr>
              <a:t>!</a:t>
            </a:r>
          </a:p>
          <a:p>
            <a:pPr>
              <a:buFontTx/>
              <a:buChar char="-"/>
            </a:pPr>
            <a:r>
              <a:rPr lang="de-DE" altLang="de-DE" dirty="0">
                <a:latin typeface="Century Gothic" panose="020B0502020202020204" pitchFamily="34" charset="0"/>
              </a:rPr>
              <a:t>Unser Bundesland Hessen</a:t>
            </a:r>
          </a:p>
          <a:p>
            <a:pPr marL="0" indent="0">
              <a:buNone/>
            </a:pPr>
            <a:endParaRPr lang="de-DE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de-DE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663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349B3F-D6A9-4D42-A026-FA6B158D3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de-DE" sz="4000" dirty="0">
                <a:latin typeface="Century Gothic" panose="020B0502020202020204" pitchFamily="34" charset="0"/>
              </a:rPr>
              <a:t>Wahlverfahren</a:t>
            </a:r>
            <a:endParaRPr lang="de-DE" sz="4000" dirty="0">
              <a:latin typeface="Century Gothic" panose="020B0502020202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4825438-03EA-4418-A5C1-DE7B0316F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altLang="de-DE" sz="2400" dirty="0">
                <a:latin typeface="Century Gothic" panose="020B0502020202020204" pitchFamily="34" charset="0"/>
              </a:rPr>
              <a:t>Französisch oder WPU?</a:t>
            </a:r>
          </a:p>
          <a:p>
            <a:r>
              <a:rPr lang="de-DE" altLang="de-DE" sz="1800" dirty="0">
                <a:latin typeface="Century Gothic" panose="020B0502020202020204" pitchFamily="34" charset="0"/>
              </a:rPr>
              <a:t>Wenn WPU: </a:t>
            </a:r>
          </a:p>
          <a:p>
            <a:pPr>
              <a:buNone/>
            </a:pPr>
            <a:r>
              <a:rPr lang="de-DE" altLang="de-DE" sz="1800" dirty="0">
                <a:solidFill>
                  <a:schemeClr val="tx2"/>
                </a:solidFill>
                <a:latin typeface="Century Gothic" panose="020B0502020202020204" pitchFamily="34" charset="0"/>
              </a:rPr>
              <a:t>-</a:t>
            </a:r>
            <a:r>
              <a:rPr lang="de-DE" altLang="de-DE" sz="2800" dirty="0">
                <a:solidFill>
                  <a:schemeClr val="tx2"/>
                </a:solidFill>
                <a:latin typeface="Century Gothic" panose="020B0502020202020204" pitchFamily="34" charset="0"/>
              </a:rPr>
              <a:t>	</a:t>
            </a:r>
            <a:r>
              <a:rPr lang="de-DE" altLang="de-DE" sz="1800" dirty="0">
                <a:latin typeface="Century Gothic" panose="020B0502020202020204" pitchFamily="34" charset="0"/>
              </a:rPr>
              <a:t>Halbjahreskurse</a:t>
            </a:r>
          </a:p>
          <a:p>
            <a:pPr>
              <a:buFontTx/>
              <a:buChar char="-"/>
            </a:pPr>
            <a:r>
              <a:rPr lang="de-DE" altLang="de-DE" sz="1800" dirty="0">
                <a:latin typeface="Century Gothic" panose="020B0502020202020204" pitchFamily="34" charset="0"/>
              </a:rPr>
              <a:t>Angabe von Erst- und Zweitwunsch</a:t>
            </a:r>
          </a:p>
          <a:p>
            <a:pPr>
              <a:buFontTx/>
              <a:buChar char="-"/>
            </a:pPr>
            <a:r>
              <a:rPr lang="de-DE" altLang="de-DE" sz="1800" dirty="0">
                <a:latin typeface="Century Gothic" panose="020B0502020202020204" pitchFamily="34" charset="0"/>
              </a:rPr>
              <a:t>Genau ZWEI Kreuze pro Zettel</a:t>
            </a:r>
          </a:p>
          <a:p>
            <a:pPr>
              <a:buFontTx/>
              <a:buChar char="-"/>
            </a:pPr>
            <a:r>
              <a:rPr lang="de-DE" altLang="de-DE" sz="1800" dirty="0">
                <a:latin typeface="Century Gothic" panose="020B0502020202020204" pitchFamily="34" charset="0"/>
              </a:rPr>
              <a:t>In vier Halbjahren müssen alle vier Bereiche durchlaufen sein.</a:t>
            </a:r>
          </a:p>
          <a:p>
            <a:pPr>
              <a:buFontTx/>
              <a:buChar char="-"/>
            </a:pPr>
            <a:endParaRPr lang="de-DE" altLang="de-DE" sz="1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248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>
                <a:latin typeface="Century Gothic" panose="020B0502020202020204" pitchFamily="34" charset="0"/>
              </a:rPr>
              <a:t>Französisch – ja oder nein?</a:t>
            </a:r>
            <a:endParaRPr lang="de-DE" dirty="0">
              <a:latin typeface="Century Gothic" panose="020B0502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51579" y="2120153"/>
            <a:ext cx="8915400" cy="2113644"/>
          </a:xfrm>
        </p:spPr>
        <p:txBody>
          <a:bodyPr>
            <a:noAutofit/>
          </a:bodyPr>
          <a:lstStyle/>
          <a:p>
            <a:r>
              <a:rPr lang="de-DE" altLang="de-DE" dirty="0">
                <a:latin typeface="Century Gothic" panose="020B0502020202020204" pitchFamily="34" charset="0"/>
              </a:rPr>
              <a:t>Nebenfach, ABER:</a:t>
            </a:r>
          </a:p>
          <a:p>
            <a:pPr>
              <a:buNone/>
            </a:pPr>
            <a:r>
              <a:rPr lang="de-DE" altLang="de-DE" dirty="0">
                <a:solidFill>
                  <a:schemeClr val="tx2"/>
                </a:solidFill>
                <a:latin typeface="Century Gothic" panose="020B0502020202020204" pitchFamily="34" charset="0"/>
              </a:rPr>
              <a:t>-</a:t>
            </a:r>
            <a:r>
              <a:rPr lang="de-DE" altLang="de-DE" dirty="0">
                <a:latin typeface="Century Gothic" panose="020B0502020202020204" pitchFamily="34" charset="0"/>
              </a:rPr>
              <a:t>	4 statt 3 Stunden/Woche</a:t>
            </a:r>
          </a:p>
          <a:p>
            <a:pPr>
              <a:buNone/>
            </a:pPr>
            <a:r>
              <a:rPr lang="de-DE" altLang="de-DE" dirty="0">
                <a:solidFill>
                  <a:schemeClr val="tx2"/>
                </a:solidFill>
                <a:latin typeface="Century Gothic" panose="020B0502020202020204" pitchFamily="34" charset="0"/>
              </a:rPr>
              <a:t>-</a:t>
            </a:r>
            <a:r>
              <a:rPr lang="de-DE" altLang="de-DE" dirty="0">
                <a:latin typeface="Century Gothic" panose="020B0502020202020204" pitchFamily="34" charset="0"/>
              </a:rPr>
              <a:t>	4-5 Klassenarbeiten/Jahr</a:t>
            </a:r>
          </a:p>
          <a:p>
            <a:pPr>
              <a:buNone/>
            </a:pPr>
            <a:r>
              <a:rPr lang="de-DE" altLang="de-DE" dirty="0">
                <a:solidFill>
                  <a:schemeClr val="tx2"/>
                </a:solidFill>
                <a:latin typeface="Century Gothic" panose="020B0502020202020204" pitchFamily="34" charset="0"/>
              </a:rPr>
              <a:t>-</a:t>
            </a:r>
            <a:r>
              <a:rPr lang="de-DE" altLang="de-DE" dirty="0">
                <a:latin typeface="Century Gothic" panose="020B0502020202020204" pitchFamily="34" charset="0"/>
              </a:rPr>
              <a:t>	Vokabeltests/HA-Kontrollen</a:t>
            </a:r>
          </a:p>
          <a:p>
            <a:r>
              <a:rPr lang="de-DE" altLang="de-DE" dirty="0">
                <a:latin typeface="Century Gothic" panose="020B0502020202020204" pitchFamily="34" charset="0"/>
              </a:rPr>
              <a:t>Vorteil:</a:t>
            </a:r>
          </a:p>
          <a:p>
            <a:pPr marL="0" indent="0" algn="ctr">
              <a:buNone/>
            </a:pPr>
            <a:r>
              <a:rPr lang="de-DE" altLang="de-DE" dirty="0">
                <a:latin typeface="Century Gothic" panose="020B0502020202020204" pitchFamily="34" charset="0"/>
              </a:rPr>
              <a:t>	Falls das Abitur angestrebt wird, ist in der Oberstufe keine 2. Fremdsprache mehr nötig.</a:t>
            </a:r>
          </a:p>
        </p:txBody>
      </p:sp>
    </p:spTree>
    <p:extLst>
      <p:ext uri="{BB962C8B-B14F-4D97-AF65-F5344CB8AC3E}">
        <p14:creationId xmlns:p14="http://schemas.microsoft.com/office/powerpoint/2010/main" val="3243022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701552"/>
          </a:xfrm>
        </p:spPr>
        <p:txBody>
          <a:bodyPr/>
          <a:lstStyle/>
          <a:p>
            <a:r>
              <a:rPr lang="de-DE" altLang="de-DE" dirty="0">
                <a:latin typeface="Century Gothic" panose="020B0502020202020204" pitchFamily="34" charset="0"/>
              </a:rPr>
              <a:t>Voraussetzungen</a:t>
            </a:r>
            <a:endParaRPr lang="de-DE" dirty="0">
              <a:latin typeface="Century Gothic" panose="020B0502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51579" y="1891554"/>
            <a:ext cx="9603275" cy="3574792"/>
          </a:xfrm>
        </p:spPr>
        <p:txBody>
          <a:bodyPr>
            <a:noAutofit/>
          </a:bodyPr>
          <a:lstStyle/>
          <a:p>
            <a:r>
              <a:rPr lang="de-DE" altLang="de-DE" dirty="0">
                <a:latin typeface="Century Gothic" panose="020B0502020202020204" pitchFamily="34" charset="0"/>
              </a:rPr>
              <a:t>Gutes Arbeitsverhalten/Lernbereitschaft</a:t>
            </a:r>
          </a:p>
          <a:p>
            <a:r>
              <a:rPr lang="de-DE" altLang="de-DE" dirty="0">
                <a:latin typeface="Century Gothic" panose="020B0502020202020204" pitchFamily="34" charset="0"/>
              </a:rPr>
              <a:t>Noten in D und E </a:t>
            </a:r>
            <a:r>
              <a:rPr lang="de-DE" altLang="de-DE" dirty="0">
                <a:latin typeface="Century Gothic" panose="020B0502020202020204" pitchFamily="34" charset="0"/>
                <a:sym typeface="Wingdings" panose="05000000000000000000" pitchFamily="2" charset="2"/>
              </a:rPr>
              <a:t> </a:t>
            </a:r>
            <a:r>
              <a:rPr lang="de-DE" altLang="de-DE" b="1" dirty="0">
                <a:latin typeface="Century Gothic" panose="020B0502020202020204" pitchFamily="34" charset="0"/>
                <a:sym typeface="Wingdings" panose="05000000000000000000" pitchFamily="2" charset="2"/>
              </a:rPr>
              <a:t>mind</a:t>
            </a:r>
            <a:r>
              <a:rPr lang="de-DE" altLang="de-DE" dirty="0">
                <a:latin typeface="Century Gothic" panose="020B0502020202020204" pitchFamily="34" charset="0"/>
                <a:sym typeface="Wingdings" panose="05000000000000000000" pitchFamily="2" charset="2"/>
              </a:rPr>
              <a:t>. </a:t>
            </a:r>
            <a:r>
              <a:rPr lang="de-DE" altLang="de-DE" b="1" dirty="0">
                <a:latin typeface="Century Gothic" panose="020B0502020202020204" pitchFamily="34" charset="0"/>
                <a:sym typeface="Wingdings" panose="05000000000000000000" pitchFamily="2" charset="2"/>
              </a:rPr>
              <a:t>befriedigend</a:t>
            </a:r>
            <a:r>
              <a:rPr lang="de-DE" altLang="de-DE" dirty="0">
                <a:latin typeface="Century Gothic" panose="020B0502020202020204" pitchFamily="34" charset="0"/>
                <a:sym typeface="Wingdings" panose="05000000000000000000" pitchFamily="2" charset="2"/>
              </a:rPr>
              <a:t>!</a:t>
            </a:r>
            <a:endParaRPr lang="de-DE" altLang="de-DE" dirty="0">
              <a:latin typeface="Century Gothic" panose="020B0502020202020204" pitchFamily="34" charset="0"/>
            </a:endParaRPr>
          </a:p>
          <a:p>
            <a:r>
              <a:rPr lang="de-DE" altLang="de-DE" dirty="0">
                <a:latin typeface="Century Gothic" panose="020B0502020202020204" pitchFamily="34" charset="0"/>
              </a:rPr>
              <a:t>Spaß am Lernen einer Sprache</a:t>
            </a:r>
          </a:p>
          <a:p>
            <a:r>
              <a:rPr lang="de-DE" altLang="de-DE" dirty="0">
                <a:latin typeface="Century Gothic" panose="020B0502020202020204" pitchFamily="34" charset="0"/>
              </a:rPr>
              <a:t>Durchhaltevermögen (reine Präsenz im Unterricht nicht ausreichend)</a:t>
            </a:r>
          </a:p>
        </p:txBody>
      </p:sp>
    </p:spTree>
    <p:extLst>
      <p:ext uri="{BB962C8B-B14F-4D97-AF65-F5344CB8AC3E}">
        <p14:creationId xmlns:p14="http://schemas.microsoft.com/office/powerpoint/2010/main" val="959470933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Galerie</Template>
  <TotalTime>0</TotalTime>
  <Words>196</Words>
  <Application>Microsoft Macintosh PowerPoint</Application>
  <PresentationFormat>Breitbild</PresentationFormat>
  <Paragraphs>71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8" baseType="lpstr">
      <vt:lpstr>Arial</vt:lpstr>
      <vt:lpstr>Century Gothic</vt:lpstr>
      <vt:lpstr>Gill Sans MT</vt:lpstr>
      <vt:lpstr>Symbol</vt:lpstr>
      <vt:lpstr>Wingdings</vt:lpstr>
      <vt:lpstr>Galerie</vt:lpstr>
      <vt:lpstr>PowerPoint-Präsentation</vt:lpstr>
      <vt:lpstr>WahlpflichtfächeR</vt:lpstr>
      <vt:lpstr>WPU (Kursbeispiele)</vt:lpstr>
      <vt:lpstr>WPU (Kursbeispiele)</vt:lpstr>
      <vt:lpstr>WPU (Kursbeispiele)</vt:lpstr>
      <vt:lpstr>WPU (Kursbeispiele) </vt:lpstr>
      <vt:lpstr>Wahlverfahren</vt:lpstr>
      <vt:lpstr>Französisch – ja oder nein?</vt:lpstr>
      <vt:lpstr>Voraussetzungen</vt:lpstr>
      <vt:lpstr>Inhalte</vt:lpstr>
      <vt:lpstr>Grammatik</vt:lpstr>
      <vt:lpstr>Französisch – ja oder nein?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Mediennutzung - Eine Frage der Generation?</dc:title>
  <dc:creator>Maike Sattler-Wolff</dc:creator>
  <cp:lastModifiedBy>Julia Hause</cp:lastModifiedBy>
  <cp:revision>63</cp:revision>
  <cp:lastPrinted>2018-10-31T12:04:46Z</cp:lastPrinted>
  <dcterms:created xsi:type="dcterms:W3CDTF">2018-06-11T15:47:37Z</dcterms:created>
  <dcterms:modified xsi:type="dcterms:W3CDTF">2020-03-20T08:49:45Z</dcterms:modified>
</cp:coreProperties>
</file>